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4" r:id="rId3"/>
    <p:sldId id="265" r:id="rId4"/>
    <p:sldId id="266" r:id="rId5"/>
    <p:sldId id="257" r:id="rId6"/>
    <p:sldId id="258" r:id="rId7"/>
    <p:sldId id="267" r:id="rId8"/>
    <p:sldId id="268" r:id="rId9"/>
    <p:sldId id="259" r:id="rId10"/>
    <p:sldId id="270" r:id="rId11"/>
    <p:sldId id="260" r:id="rId12"/>
    <p:sldId id="271" r:id="rId13"/>
    <p:sldId id="262" r:id="rId14"/>
    <p:sldId id="272" r:id="rId15"/>
    <p:sldId id="273" r:id="rId16"/>
    <p:sldId id="274" r:id="rId17"/>
    <p:sldId id="275"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61391A4-2C9D-4901-9F49-3CEB950D55AF}"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627804D3-3CC6-4CBD-99F1-BE57E1EDEB6F}">
      <dgm:prSet/>
      <dgm:spPr/>
      <dgm:t>
        <a:bodyPr/>
        <a:lstStyle/>
        <a:p>
          <a:r>
            <a:rPr lang="en-GB" dirty="0"/>
            <a:t>.	Ends a sentence. Denotes a stop or pause.</a:t>
          </a:r>
          <a:endParaRPr lang="en-US" dirty="0"/>
        </a:p>
      </dgm:t>
    </dgm:pt>
    <dgm:pt modelId="{D62AABD8-7C88-4000-B708-1D4A4BEFAD7F}" type="parTrans" cxnId="{F342ADF1-3835-42F0-A312-786B560335BA}">
      <dgm:prSet/>
      <dgm:spPr/>
      <dgm:t>
        <a:bodyPr/>
        <a:lstStyle/>
        <a:p>
          <a:endParaRPr lang="en-US"/>
        </a:p>
      </dgm:t>
    </dgm:pt>
    <dgm:pt modelId="{7BFA97F5-F9B0-488A-B282-95F25E2DBC33}" type="sibTrans" cxnId="{F342ADF1-3835-42F0-A312-786B560335BA}">
      <dgm:prSet/>
      <dgm:spPr/>
      <dgm:t>
        <a:bodyPr/>
        <a:lstStyle/>
        <a:p>
          <a:endParaRPr lang="en-US"/>
        </a:p>
      </dgm:t>
    </dgm:pt>
    <dgm:pt modelId="{FD1907A1-9E64-40B1-862C-FE5FDB7438B3}">
      <dgm:prSet/>
      <dgm:spPr/>
      <dgm:t>
        <a:bodyPr/>
        <a:lstStyle/>
        <a:p>
          <a:r>
            <a:rPr lang="en-GB" dirty="0"/>
            <a:t>!	Suggests high emotion or volume.</a:t>
          </a:r>
          <a:endParaRPr lang="en-US" dirty="0"/>
        </a:p>
      </dgm:t>
    </dgm:pt>
    <dgm:pt modelId="{35F6346C-4017-4CAC-A36F-E9C9CD2513DE}" type="parTrans" cxnId="{996E82CE-3784-4926-A7C3-F059014ECB5B}">
      <dgm:prSet/>
      <dgm:spPr/>
      <dgm:t>
        <a:bodyPr/>
        <a:lstStyle/>
        <a:p>
          <a:endParaRPr lang="en-US"/>
        </a:p>
      </dgm:t>
    </dgm:pt>
    <dgm:pt modelId="{CA201873-DDAA-4524-8637-18B9008796FF}" type="sibTrans" cxnId="{996E82CE-3784-4926-A7C3-F059014ECB5B}">
      <dgm:prSet/>
      <dgm:spPr/>
      <dgm:t>
        <a:bodyPr/>
        <a:lstStyle/>
        <a:p>
          <a:endParaRPr lang="en-US"/>
        </a:p>
      </dgm:t>
    </dgm:pt>
    <dgm:pt modelId="{E2E49E1D-D4E1-4881-98B6-AED10923C0D2}">
      <dgm:prSet/>
      <dgm:spPr/>
      <dgm:t>
        <a:bodyPr/>
        <a:lstStyle/>
        <a:p>
          <a:r>
            <a:rPr lang="en-GB" dirty="0"/>
            <a:t>*	Used to refer readers to a note elsewhere; shows something is missing or omitted from the text.</a:t>
          </a:r>
          <a:endParaRPr lang="en-US" dirty="0"/>
        </a:p>
      </dgm:t>
    </dgm:pt>
    <dgm:pt modelId="{AD78E18D-02A4-4E77-8E61-39AFE2C84E24}" type="parTrans" cxnId="{B0128F9F-7422-4CE3-B39F-A180CE746A92}">
      <dgm:prSet/>
      <dgm:spPr/>
      <dgm:t>
        <a:bodyPr/>
        <a:lstStyle/>
        <a:p>
          <a:endParaRPr lang="en-US"/>
        </a:p>
      </dgm:t>
    </dgm:pt>
    <dgm:pt modelId="{00C2F959-2F08-4A33-A65A-E619D0E4E1C6}" type="sibTrans" cxnId="{B0128F9F-7422-4CE3-B39F-A180CE746A92}">
      <dgm:prSet/>
      <dgm:spPr/>
      <dgm:t>
        <a:bodyPr/>
        <a:lstStyle/>
        <a:p>
          <a:endParaRPr lang="en-US"/>
        </a:p>
      </dgm:t>
    </dgm:pt>
    <dgm:pt modelId="{73CEEDF4-B707-4839-A749-0883C180A6EF}">
      <dgm:prSet/>
      <dgm:spPr/>
      <dgm:t>
        <a:bodyPr/>
        <a:lstStyle/>
        <a:p>
          <a:r>
            <a:rPr lang="en-GB" dirty="0"/>
            <a:t>-	Used to separate parts of a sentence; an interruption or pause.</a:t>
          </a:r>
          <a:endParaRPr lang="en-US" dirty="0"/>
        </a:p>
      </dgm:t>
    </dgm:pt>
    <dgm:pt modelId="{00AE3E66-D301-47D0-B1E5-7EA43201F6E8}" type="parTrans" cxnId="{8299A780-5581-43C4-BFEA-793F5D8D4610}">
      <dgm:prSet/>
      <dgm:spPr/>
      <dgm:t>
        <a:bodyPr/>
        <a:lstStyle/>
        <a:p>
          <a:endParaRPr lang="en-US"/>
        </a:p>
      </dgm:t>
    </dgm:pt>
    <dgm:pt modelId="{DF941552-1141-4E4F-A444-3BC6C662C704}" type="sibTrans" cxnId="{8299A780-5581-43C4-BFEA-793F5D8D4610}">
      <dgm:prSet/>
      <dgm:spPr/>
      <dgm:t>
        <a:bodyPr/>
        <a:lstStyle/>
        <a:p>
          <a:endParaRPr lang="en-US"/>
        </a:p>
      </dgm:t>
    </dgm:pt>
    <dgm:pt modelId="{BAC4E973-9B48-456C-B452-8F885E3A0017}">
      <dgm:prSet/>
      <dgm:spPr/>
      <dgm:t>
        <a:bodyPr/>
        <a:lstStyle/>
        <a:p>
          <a:r>
            <a:rPr lang="en-GB" dirty="0"/>
            <a:t>?	Denotes a question.</a:t>
          </a:r>
          <a:endParaRPr lang="en-US" dirty="0"/>
        </a:p>
      </dgm:t>
    </dgm:pt>
    <dgm:pt modelId="{F6AF7326-191E-4242-8AFD-311C65E7AFED}" type="parTrans" cxnId="{E7634C61-9E3E-4DF7-A997-7BE121800C3A}">
      <dgm:prSet/>
      <dgm:spPr/>
      <dgm:t>
        <a:bodyPr/>
        <a:lstStyle/>
        <a:p>
          <a:endParaRPr lang="en-US"/>
        </a:p>
      </dgm:t>
    </dgm:pt>
    <dgm:pt modelId="{E0E61214-4C0D-40CD-B0C6-ED15FC36FBA4}" type="sibTrans" cxnId="{E7634C61-9E3E-4DF7-A997-7BE121800C3A}">
      <dgm:prSet/>
      <dgm:spPr/>
      <dgm:t>
        <a:bodyPr/>
        <a:lstStyle/>
        <a:p>
          <a:endParaRPr lang="en-US"/>
        </a:p>
      </dgm:t>
    </dgm:pt>
    <dgm:pt modelId="{36EC3FAB-C7FE-429F-8D1D-6AC0651E2A4A}" type="pres">
      <dgm:prSet presAssocID="{061391A4-2C9D-4901-9F49-3CEB950D55AF}" presName="linear" presStyleCnt="0">
        <dgm:presLayoutVars>
          <dgm:animLvl val="lvl"/>
          <dgm:resizeHandles val="exact"/>
        </dgm:presLayoutVars>
      </dgm:prSet>
      <dgm:spPr/>
    </dgm:pt>
    <dgm:pt modelId="{881BC1BF-F48F-49FD-AFC1-6FEAF9E02B02}" type="pres">
      <dgm:prSet presAssocID="{627804D3-3CC6-4CBD-99F1-BE57E1EDEB6F}" presName="parentText" presStyleLbl="node1" presStyleIdx="0" presStyleCnt="5">
        <dgm:presLayoutVars>
          <dgm:chMax val="0"/>
          <dgm:bulletEnabled val="1"/>
        </dgm:presLayoutVars>
      </dgm:prSet>
      <dgm:spPr/>
    </dgm:pt>
    <dgm:pt modelId="{637D879A-D53D-4E8E-B102-08D96FD765C0}" type="pres">
      <dgm:prSet presAssocID="{7BFA97F5-F9B0-488A-B282-95F25E2DBC33}" presName="spacer" presStyleCnt="0"/>
      <dgm:spPr/>
    </dgm:pt>
    <dgm:pt modelId="{96812CAD-B201-4C04-A9FF-7AA6E61DDE25}" type="pres">
      <dgm:prSet presAssocID="{FD1907A1-9E64-40B1-862C-FE5FDB7438B3}" presName="parentText" presStyleLbl="node1" presStyleIdx="1" presStyleCnt="5">
        <dgm:presLayoutVars>
          <dgm:chMax val="0"/>
          <dgm:bulletEnabled val="1"/>
        </dgm:presLayoutVars>
      </dgm:prSet>
      <dgm:spPr/>
    </dgm:pt>
    <dgm:pt modelId="{527DA829-381F-4C52-9AE9-2C7F082B3B2F}" type="pres">
      <dgm:prSet presAssocID="{CA201873-DDAA-4524-8637-18B9008796FF}" presName="spacer" presStyleCnt="0"/>
      <dgm:spPr/>
    </dgm:pt>
    <dgm:pt modelId="{3B77AEE1-EBEB-43FC-80D6-8FFAE9C2B6E0}" type="pres">
      <dgm:prSet presAssocID="{E2E49E1D-D4E1-4881-98B6-AED10923C0D2}" presName="parentText" presStyleLbl="node1" presStyleIdx="2" presStyleCnt="5">
        <dgm:presLayoutVars>
          <dgm:chMax val="0"/>
          <dgm:bulletEnabled val="1"/>
        </dgm:presLayoutVars>
      </dgm:prSet>
      <dgm:spPr/>
    </dgm:pt>
    <dgm:pt modelId="{5D4E7FFE-B286-4CAE-9F74-A1A580746522}" type="pres">
      <dgm:prSet presAssocID="{00C2F959-2F08-4A33-A65A-E619D0E4E1C6}" presName="spacer" presStyleCnt="0"/>
      <dgm:spPr/>
    </dgm:pt>
    <dgm:pt modelId="{E2EFDC03-AFE5-4E82-A6E4-E82FC8D07965}" type="pres">
      <dgm:prSet presAssocID="{73CEEDF4-B707-4839-A749-0883C180A6EF}" presName="parentText" presStyleLbl="node1" presStyleIdx="3" presStyleCnt="5">
        <dgm:presLayoutVars>
          <dgm:chMax val="0"/>
          <dgm:bulletEnabled val="1"/>
        </dgm:presLayoutVars>
      </dgm:prSet>
      <dgm:spPr/>
    </dgm:pt>
    <dgm:pt modelId="{E1A177ED-8A66-4D21-9EA7-F655F26B993B}" type="pres">
      <dgm:prSet presAssocID="{DF941552-1141-4E4F-A444-3BC6C662C704}" presName="spacer" presStyleCnt="0"/>
      <dgm:spPr/>
    </dgm:pt>
    <dgm:pt modelId="{FACAB6E9-3831-4020-A147-5754D0471F20}" type="pres">
      <dgm:prSet presAssocID="{BAC4E973-9B48-456C-B452-8F885E3A0017}" presName="parentText" presStyleLbl="node1" presStyleIdx="4" presStyleCnt="5">
        <dgm:presLayoutVars>
          <dgm:chMax val="0"/>
          <dgm:bulletEnabled val="1"/>
        </dgm:presLayoutVars>
      </dgm:prSet>
      <dgm:spPr/>
    </dgm:pt>
  </dgm:ptLst>
  <dgm:cxnLst>
    <dgm:cxn modelId="{6E002A0E-9BDF-4BEB-824B-76981FEA6A7B}" type="presOf" srcId="{627804D3-3CC6-4CBD-99F1-BE57E1EDEB6F}" destId="{881BC1BF-F48F-49FD-AFC1-6FEAF9E02B02}" srcOrd="0" destOrd="0" presId="urn:microsoft.com/office/officeart/2005/8/layout/vList2"/>
    <dgm:cxn modelId="{E9CA562D-8B56-4FD9-BCEA-E67A8EBDFAAA}" type="presOf" srcId="{061391A4-2C9D-4901-9F49-3CEB950D55AF}" destId="{36EC3FAB-C7FE-429F-8D1D-6AC0651E2A4A}" srcOrd="0" destOrd="0" presId="urn:microsoft.com/office/officeart/2005/8/layout/vList2"/>
    <dgm:cxn modelId="{E7634C61-9E3E-4DF7-A997-7BE121800C3A}" srcId="{061391A4-2C9D-4901-9F49-3CEB950D55AF}" destId="{BAC4E973-9B48-456C-B452-8F885E3A0017}" srcOrd="4" destOrd="0" parTransId="{F6AF7326-191E-4242-8AFD-311C65E7AFED}" sibTransId="{E0E61214-4C0D-40CD-B0C6-ED15FC36FBA4}"/>
    <dgm:cxn modelId="{8CFABA6C-210D-43C4-BA5B-93137475ECBF}" type="presOf" srcId="{73CEEDF4-B707-4839-A749-0883C180A6EF}" destId="{E2EFDC03-AFE5-4E82-A6E4-E82FC8D07965}" srcOrd="0" destOrd="0" presId="urn:microsoft.com/office/officeart/2005/8/layout/vList2"/>
    <dgm:cxn modelId="{8299A780-5581-43C4-BFEA-793F5D8D4610}" srcId="{061391A4-2C9D-4901-9F49-3CEB950D55AF}" destId="{73CEEDF4-B707-4839-A749-0883C180A6EF}" srcOrd="3" destOrd="0" parTransId="{00AE3E66-D301-47D0-B1E5-7EA43201F6E8}" sibTransId="{DF941552-1141-4E4F-A444-3BC6C662C704}"/>
    <dgm:cxn modelId="{E0AFDA82-451F-4A0E-8B1F-DD31BC6E9913}" type="presOf" srcId="{BAC4E973-9B48-456C-B452-8F885E3A0017}" destId="{FACAB6E9-3831-4020-A147-5754D0471F20}" srcOrd="0" destOrd="0" presId="urn:microsoft.com/office/officeart/2005/8/layout/vList2"/>
    <dgm:cxn modelId="{AB6DFB8C-98B7-4157-B4AD-DA4C7527D556}" type="presOf" srcId="{E2E49E1D-D4E1-4881-98B6-AED10923C0D2}" destId="{3B77AEE1-EBEB-43FC-80D6-8FFAE9C2B6E0}" srcOrd="0" destOrd="0" presId="urn:microsoft.com/office/officeart/2005/8/layout/vList2"/>
    <dgm:cxn modelId="{B0128F9F-7422-4CE3-B39F-A180CE746A92}" srcId="{061391A4-2C9D-4901-9F49-3CEB950D55AF}" destId="{E2E49E1D-D4E1-4881-98B6-AED10923C0D2}" srcOrd="2" destOrd="0" parTransId="{AD78E18D-02A4-4E77-8E61-39AFE2C84E24}" sibTransId="{00C2F959-2F08-4A33-A65A-E619D0E4E1C6}"/>
    <dgm:cxn modelId="{996E82CE-3784-4926-A7C3-F059014ECB5B}" srcId="{061391A4-2C9D-4901-9F49-3CEB950D55AF}" destId="{FD1907A1-9E64-40B1-862C-FE5FDB7438B3}" srcOrd="1" destOrd="0" parTransId="{35F6346C-4017-4CAC-A36F-E9C9CD2513DE}" sibTransId="{CA201873-DDAA-4524-8637-18B9008796FF}"/>
    <dgm:cxn modelId="{F342ADF1-3835-42F0-A312-786B560335BA}" srcId="{061391A4-2C9D-4901-9F49-3CEB950D55AF}" destId="{627804D3-3CC6-4CBD-99F1-BE57E1EDEB6F}" srcOrd="0" destOrd="0" parTransId="{D62AABD8-7C88-4000-B708-1D4A4BEFAD7F}" sibTransId="{7BFA97F5-F9B0-488A-B282-95F25E2DBC33}"/>
    <dgm:cxn modelId="{8961A1FF-0C4D-4BFD-9E8F-39AD39D5ADAA}" type="presOf" srcId="{FD1907A1-9E64-40B1-862C-FE5FDB7438B3}" destId="{96812CAD-B201-4C04-A9FF-7AA6E61DDE25}" srcOrd="0" destOrd="0" presId="urn:microsoft.com/office/officeart/2005/8/layout/vList2"/>
    <dgm:cxn modelId="{1ACC569E-C56C-48E2-B99A-FEA9767987CF}" type="presParOf" srcId="{36EC3FAB-C7FE-429F-8D1D-6AC0651E2A4A}" destId="{881BC1BF-F48F-49FD-AFC1-6FEAF9E02B02}" srcOrd="0" destOrd="0" presId="urn:microsoft.com/office/officeart/2005/8/layout/vList2"/>
    <dgm:cxn modelId="{60BFEBD2-9520-4D3E-9AEA-0BF130212F0A}" type="presParOf" srcId="{36EC3FAB-C7FE-429F-8D1D-6AC0651E2A4A}" destId="{637D879A-D53D-4E8E-B102-08D96FD765C0}" srcOrd="1" destOrd="0" presId="urn:microsoft.com/office/officeart/2005/8/layout/vList2"/>
    <dgm:cxn modelId="{FA60CB63-8170-4B89-AF35-4C234213C4ED}" type="presParOf" srcId="{36EC3FAB-C7FE-429F-8D1D-6AC0651E2A4A}" destId="{96812CAD-B201-4C04-A9FF-7AA6E61DDE25}" srcOrd="2" destOrd="0" presId="urn:microsoft.com/office/officeart/2005/8/layout/vList2"/>
    <dgm:cxn modelId="{32D5D858-840B-4ED3-8A2C-440795CDDDD1}" type="presParOf" srcId="{36EC3FAB-C7FE-429F-8D1D-6AC0651E2A4A}" destId="{527DA829-381F-4C52-9AE9-2C7F082B3B2F}" srcOrd="3" destOrd="0" presId="urn:microsoft.com/office/officeart/2005/8/layout/vList2"/>
    <dgm:cxn modelId="{96227BE3-462C-4C9E-8AB5-4B5B10CA38D5}" type="presParOf" srcId="{36EC3FAB-C7FE-429F-8D1D-6AC0651E2A4A}" destId="{3B77AEE1-EBEB-43FC-80D6-8FFAE9C2B6E0}" srcOrd="4" destOrd="0" presId="urn:microsoft.com/office/officeart/2005/8/layout/vList2"/>
    <dgm:cxn modelId="{02F1C799-64A2-4656-8112-B40B63A6E2E8}" type="presParOf" srcId="{36EC3FAB-C7FE-429F-8D1D-6AC0651E2A4A}" destId="{5D4E7FFE-B286-4CAE-9F74-A1A580746522}" srcOrd="5" destOrd="0" presId="urn:microsoft.com/office/officeart/2005/8/layout/vList2"/>
    <dgm:cxn modelId="{BDB3872B-6109-42CD-9552-A93D71F50E71}" type="presParOf" srcId="{36EC3FAB-C7FE-429F-8D1D-6AC0651E2A4A}" destId="{E2EFDC03-AFE5-4E82-A6E4-E82FC8D07965}" srcOrd="6" destOrd="0" presId="urn:microsoft.com/office/officeart/2005/8/layout/vList2"/>
    <dgm:cxn modelId="{62B3DC43-99ED-4B47-A7D5-AA24C9B3325F}" type="presParOf" srcId="{36EC3FAB-C7FE-429F-8D1D-6AC0651E2A4A}" destId="{E1A177ED-8A66-4D21-9EA7-F655F26B993B}" srcOrd="7" destOrd="0" presId="urn:microsoft.com/office/officeart/2005/8/layout/vList2"/>
    <dgm:cxn modelId="{6C3FAD99-5E53-4B14-B6D7-AA8398598530}" type="presParOf" srcId="{36EC3FAB-C7FE-429F-8D1D-6AC0651E2A4A}" destId="{FACAB6E9-3831-4020-A147-5754D0471F20}"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1BC1BF-F48F-49FD-AFC1-6FEAF9E02B02}">
      <dsp:nvSpPr>
        <dsp:cNvPr id="0" name=""/>
        <dsp:cNvSpPr/>
      </dsp:nvSpPr>
      <dsp:spPr>
        <a:xfrm>
          <a:off x="0" y="618179"/>
          <a:ext cx="11029950" cy="444600"/>
        </a:xfrm>
        <a:prstGeom prst="roundRect">
          <a:avLst/>
        </a:prstGeom>
        <a:solidFill>
          <a:schemeClr val="accent2">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kern="1200" dirty="0"/>
            <a:t>.	Ends a sentence. Denotes a stop or pause.</a:t>
          </a:r>
          <a:endParaRPr lang="en-US" sz="1900" kern="1200" dirty="0"/>
        </a:p>
      </dsp:txBody>
      <dsp:txXfrm>
        <a:off x="21704" y="639883"/>
        <a:ext cx="10986542" cy="401192"/>
      </dsp:txXfrm>
    </dsp:sp>
    <dsp:sp modelId="{96812CAD-B201-4C04-A9FF-7AA6E61DDE25}">
      <dsp:nvSpPr>
        <dsp:cNvPr id="0" name=""/>
        <dsp:cNvSpPr/>
      </dsp:nvSpPr>
      <dsp:spPr>
        <a:xfrm>
          <a:off x="0" y="1117499"/>
          <a:ext cx="11029950" cy="444600"/>
        </a:xfrm>
        <a:prstGeom prst="roundRect">
          <a:avLst/>
        </a:prstGeom>
        <a:solidFill>
          <a:schemeClr val="accent2">
            <a:hueOff val="935724"/>
            <a:satOff val="1327"/>
            <a:lumOff val="4559"/>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kern="1200" dirty="0"/>
            <a:t>!	Suggests high emotion or volume.</a:t>
          </a:r>
          <a:endParaRPr lang="en-US" sz="1900" kern="1200" dirty="0"/>
        </a:p>
      </dsp:txBody>
      <dsp:txXfrm>
        <a:off x="21704" y="1139203"/>
        <a:ext cx="10986542" cy="401192"/>
      </dsp:txXfrm>
    </dsp:sp>
    <dsp:sp modelId="{3B77AEE1-EBEB-43FC-80D6-8FFAE9C2B6E0}">
      <dsp:nvSpPr>
        <dsp:cNvPr id="0" name=""/>
        <dsp:cNvSpPr/>
      </dsp:nvSpPr>
      <dsp:spPr>
        <a:xfrm>
          <a:off x="0" y="1616819"/>
          <a:ext cx="11029950" cy="444600"/>
        </a:xfrm>
        <a:prstGeom prst="roundRect">
          <a:avLst/>
        </a:prstGeom>
        <a:solidFill>
          <a:schemeClr val="accent2">
            <a:hueOff val="1871448"/>
            <a:satOff val="2654"/>
            <a:lumOff val="9118"/>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kern="1200" dirty="0"/>
            <a:t>*	Used to refer readers to a note elsewhere; shows something is missing or omitted from the text.</a:t>
          </a:r>
          <a:endParaRPr lang="en-US" sz="1900" kern="1200" dirty="0"/>
        </a:p>
      </dsp:txBody>
      <dsp:txXfrm>
        <a:off x="21704" y="1638523"/>
        <a:ext cx="10986542" cy="401192"/>
      </dsp:txXfrm>
    </dsp:sp>
    <dsp:sp modelId="{E2EFDC03-AFE5-4E82-A6E4-E82FC8D07965}">
      <dsp:nvSpPr>
        <dsp:cNvPr id="0" name=""/>
        <dsp:cNvSpPr/>
      </dsp:nvSpPr>
      <dsp:spPr>
        <a:xfrm>
          <a:off x="0" y="2116139"/>
          <a:ext cx="11029950" cy="444600"/>
        </a:xfrm>
        <a:prstGeom prst="roundRect">
          <a:avLst/>
        </a:prstGeom>
        <a:solidFill>
          <a:schemeClr val="accent2">
            <a:hueOff val="2807173"/>
            <a:satOff val="3981"/>
            <a:lumOff val="13676"/>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kern="1200" dirty="0"/>
            <a:t>-	Used to separate parts of a sentence; an interruption or pause.</a:t>
          </a:r>
          <a:endParaRPr lang="en-US" sz="1900" kern="1200" dirty="0"/>
        </a:p>
      </dsp:txBody>
      <dsp:txXfrm>
        <a:off x="21704" y="2137843"/>
        <a:ext cx="10986542" cy="401192"/>
      </dsp:txXfrm>
    </dsp:sp>
    <dsp:sp modelId="{FACAB6E9-3831-4020-A147-5754D0471F20}">
      <dsp:nvSpPr>
        <dsp:cNvPr id="0" name=""/>
        <dsp:cNvSpPr/>
      </dsp:nvSpPr>
      <dsp:spPr>
        <a:xfrm>
          <a:off x="0" y="2615459"/>
          <a:ext cx="11029950" cy="444600"/>
        </a:xfrm>
        <a:prstGeom prst="roundRect">
          <a:avLst/>
        </a:prstGeom>
        <a:solidFill>
          <a:schemeClr val="accent2">
            <a:hueOff val="3742897"/>
            <a:satOff val="5308"/>
            <a:lumOff val="18235"/>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GB" sz="1900" kern="1200" dirty="0"/>
            <a:t>?	Denotes a question.</a:t>
          </a:r>
          <a:endParaRPr lang="en-US" sz="1900" kern="1200" dirty="0"/>
        </a:p>
      </dsp:txBody>
      <dsp:txXfrm>
        <a:off x="21704" y="2637163"/>
        <a:ext cx="10986542" cy="40119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B61BEF0D-F0BB-DE4B-95CE-6DB70DBA9567}" type="datetimeFigureOut">
              <a:rPr lang="en-US" dirty="0"/>
              <a:pPr/>
              <a:t>5/4/2020</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B61BEF0D-F0BB-DE4B-95CE-6DB70DBA9567}" type="datetimeFigureOut">
              <a:rPr lang="en-US" dirty="0"/>
              <a:pPr/>
              <a:t>5/4/2020</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5/4/2020</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5/4/2020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5/4/2020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5/4/2020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5/4/2020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5/4/2020</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B61BEF0D-F0BB-DE4B-95CE-6DB70DBA9567}" type="datetimeFigureOut">
              <a:rPr lang="en-US" dirty="0"/>
              <a:pPr/>
              <a:t>5/4/2020</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D57F1E4F-1CFF-5643-939E-217C01CDF565}" type="slidenum">
              <a:rPr lang="en-US" dirty="0"/>
              <a:pPr/>
              <a:t>‹#›</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www.youtube.com/watch?v=xEI995TPKDw"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www.bbc.co.uk/teach/class-clips-video/english-literature-gcse-ciaran-carson-on-his-poem-belfast-confetti/z69rkmn"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www.youtube.com/watch?v=SOuTNE4_m6k"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s://www.britannica.com/topic/Royal-Ulster-Constabulary" TargetMode="External"/><Relationship Id="rId13" Type="http://schemas.openxmlformats.org/officeDocument/2006/relationships/hyperlink" Target="https://www.britannica.com/place/Stormont" TargetMode="External"/><Relationship Id="rId3" Type="http://schemas.openxmlformats.org/officeDocument/2006/relationships/hyperlink" Target="https://www.britannica.com/topic/The-Protestant-Heritage-1354359" TargetMode="External"/><Relationship Id="rId7" Type="http://schemas.openxmlformats.org/officeDocument/2006/relationships/hyperlink" Target="https://www.britannica.com/topic/British-Army" TargetMode="External"/><Relationship Id="rId12" Type="http://schemas.openxmlformats.org/officeDocument/2006/relationships/hyperlink" Target="https://www.britannica.com/topic/low-intensity-conflict" TargetMode="External"/><Relationship Id="rId2" Type="http://schemas.openxmlformats.org/officeDocument/2006/relationships/hyperlink" Target="https://www.britannica.com/place/Northern-Ireland" TargetMode="External"/><Relationship Id="rId1" Type="http://schemas.openxmlformats.org/officeDocument/2006/relationships/slideLayout" Target="../slideLayouts/slideLayout2.xml"/><Relationship Id="rId6" Type="http://schemas.openxmlformats.org/officeDocument/2006/relationships/hyperlink" Target="https://www.britannica.com/place/Ireland" TargetMode="External"/><Relationship Id="rId11" Type="http://schemas.openxmlformats.org/officeDocument/2006/relationships/hyperlink" Target="https://www.britannica.com/topic/Irish-Republican-Army" TargetMode="External"/><Relationship Id="rId5" Type="http://schemas.openxmlformats.org/officeDocument/2006/relationships/hyperlink" Target="https://www.britannica.com/topic/Roman-Catholicism" TargetMode="External"/><Relationship Id="rId10" Type="http://schemas.openxmlformats.org/officeDocument/2006/relationships/hyperlink" Target="https://www.britannica.com/topic/Royal-Irish-Regiment" TargetMode="External"/><Relationship Id="rId4" Type="http://schemas.openxmlformats.org/officeDocument/2006/relationships/hyperlink" Target="https://www.britannica.com/place/United-Kingdom" TargetMode="External"/><Relationship Id="rId9" Type="http://schemas.openxmlformats.org/officeDocument/2006/relationships/hyperlink" Target="https://www.britannica.com/topic/Ulster-Defence-Regiment"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ww.theirishstory.com/2015/02/09/the-northern-ireland-conflict-1968-1998-an-overview/#.Xo3VYYhKjIU" TargetMode="External"/><Relationship Id="rId2" Type="http://schemas.openxmlformats.org/officeDocument/2006/relationships/hyperlink" Target="https://www.britannica.com/event/The-Troubles-Northern-Ireland-history" TargetMode="External"/><Relationship Id="rId1" Type="http://schemas.openxmlformats.org/officeDocument/2006/relationships/slideLayout" Target="../slideLayouts/slideLayout2.xml"/><Relationship Id="rId5" Type="http://schemas.openxmlformats.org/officeDocument/2006/relationships/hyperlink" Target="https://www.youtube.com/watch?v=b_2tOfHiVyg" TargetMode="External"/><Relationship Id="rId4" Type="http://schemas.openxmlformats.org/officeDocument/2006/relationships/hyperlink" Target="https://www.bbc.co.uk/news/av/uk-northern-ireland-49299800/the-troubles-what-led-to-northern-ireland-s-conflict"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22031" y="668285"/>
            <a:ext cx="10993549" cy="1272603"/>
          </a:xfrm>
        </p:spPr>
        <p:txBody>
          <a:bodyPr>
            <a:noAutofit/>
          </a:bodyPr>
          <a:lstStyle/>
          <a:p>
            <a:r>
              <a:rPr lang="en-GB" sz="9600" dirty="0"/>
              <a:t>Belfast Confetti</a:t>
            </a:r>
          </a:p>
        </p:txBody>
      </p:sp>
      <p:pic>
        <p:nvPicPr>
          <p:cNvPr id="1026" name="Picture 2" descr="Image result for the troubl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5262" y="2927349"/>
            <a:ext cx="5071625" cy="360709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83458" y="1940888"/>
            <a:ext cx="11232122" cy="523220"/>
          </a:xfrm>
          <a:prstGeom prst="rect">
            <a:avLst/>
          </a:prstGeom>
          <a:noFill/>
        </p:spPr>
        <p:txBody>
          <a:bodyPr wrap="square" rtlCol="0">
            <a:spAutoFit/>
          </a:bodyPr>
          <a:lstStyle/>
          <a:p>
            <a:pPr algn="r"/>
            <a:r>
              <a:rPr lang="en-GB" sz="2800" u="sng" dirty="0"/>
              <a:t>L.I.: To understand what the poem is about and how it links to context</a:t>
            </a:r>
          </a:p>
        </p:txBody>
      </p:sp>
    </p:spTree>
    <p:extLst>
      <p:ext uri="{BB962C8B-B14F-4D97-AF65-F5344CB8AC3E}">
        <p14:creationId xmlns:p14="http://schemas.microsoft.com/office/powerpoint/2010/main" val="9920807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6"/>
            <a:ext cx="11029616" cy="1013800"/>
          </a:xfrm>
        </p:spPr>
        <p:txBody>
          <a:bodyPr>
            <a:normAutofit/>
          </a:bodyPr>
          <a:lstStyle/>
          <a:p>
            <a:r>
              <a:rPr lang="en-GB">
                <a:solidFill>
                  <a:srgbClr val="FFFEFF"/>
                </a:solidFill>
              </a:rPr>
              <a:t>What is each one of these punctuation marks used for?</a:t>
            </a:r>
          </a:p>
        </p:txBody>
      </p:sp>
      <p:graphicFrame>
        <p:nvGraphicFramePr>
          <p:cNvPr id="5" name="Content Placeholder 2">
            <a:extLst>
              <a:ext uri="{FF2B5EF4-FFF2-40B4-BE49-F238E27FC236}">
                <a16:creationId xmlns:a16="http://schemas.microsoft.com/office/drawing/2014/main" id="{AD6A63F3-8ED7-4900-9642-69E0759EAF30}"/>
              </a:ext>
            </a:extLst>
          </p:cNvPr>
          <p:cNvGraphicFramePr>
            <a:graphicFrameLocks noGrp="1"/>
          </p:cNvGraphicFramePr>
          <p:nvPr>
            <p:ph idx="1"/>
            <p:extLst>
              <p:ext uri="{D42A27DB-BD31-4B8C-83A1-F6EECF244321}">
                <p14:modId xmlns:p14="http://schemas.microsoft.com/office/powerpoint/2010/main" val="221210064"/>
              </p:ext>
            </p:extLst>
          </p:nvPr>
        </p:nvGraphicFramePr>
        <p:xfrm>
          <a:off x="581025" y="2181225"/>
          <a:ext cx="11029950" cy="36782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14705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Now, for each one, think about what else they could represent. (What are the connotations or associations?)</a:t>
            </a:r>
          </a:p>
        </p:txBody>
      </p:sp>
      <p:sp>
        <p:nvSpPr>
          <p:cNvPr id="3" name="Content Placeholder 2"/>
          <p:cNvSpPr>
            <a:spLocks noGrp="1"/>
          </p:cNvSpPr>
          <p:nvPr>
            <p:ph idx="1"/>
          </p:nvPr>
        </p:nvSpPr>
        <p:spPr>
          <a:xfrm>
            <a:off x="426448" y="1111048"/>
            <a:ext cx="11029615" cy="3678303"/>
          </a:xfrm>
        </p:spPr>
        <p:txBody>
          <a:bodyPr>
            <a:normAutofit/>
          </a:bodyPr>
          <a:lstStyle/>
          <a:p>
            <a:r>
              <a:rPr lang="en-GB" sz="3200" dirty="0"/>
              <a:t>For example: full stop – end of a sentence but could suggest: dead end, death, stop, blocked, obstacle etc. </a:t>
            </a:r>
          </a:p>
        </p:txBody>
      </p:sp>
      <p:pic>
        <p:nvPicPr>
          <p:cNvPr id="3074" name="Picture 2" descr="Image result for dead en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3232" y="4063845"/>
            <a:ext cx="3828878" cy="255258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result for sto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4015" y="4042043"/>
            <a:ext cx="2574388" cy="2574388"/>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Image result for road block"/>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00308" y="3986211"/>
            <a:ext cx="4057650" cy="26860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88180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A9454F-F16C-4AA5-B7F1-CA847C0B8D85}"/>
              </a:ext>
            </a:extLst>
          </p:cNvPr>
          <p:cNvSpPr>
            <a:spLocks noGrp="1"/>
          </p:cNvSpPr>
          <p:nvPr>
            <p:ph type="title"/>
          </p:nvPr>
        </p:nvSpPr>
        <p:spPr/>
        <p:txBody>
          <a:bodyPr/>
          <a:lstStyle/>
          <a:p>
            <a:r>
              <a:rPr lang="en-US" dirty="0"/>
              <a:t>Let’s get figurative (think beyond the literal and the obvious.) Did you think of these ideas?</a:t>
            </a:r>
            <a:endParaRPr lang="en-GB" dirty="0"/>
          </a:p>
        </p:txBody>
      </p:sp>
      <p:sp>
        <p:nvSpPr>
          <p:cNvPr id="3" name="Content Placeholder 2">
            <a:extLst>
              <a:ext uri="{FF2B5EF4-FFF2-40B4-BE49-F238E27FC236}">
                <a16:creationId xmlns:a16="http://schemas.microsoft.com/office/drawing/2014/main" id="{9A39CBBC-631E-4465-BC84-D21B25671D12}"/>
              </a:ext>
            </a:extLst>
          </p:cNvPr>
          <p:cNvSpPr>
            <a:spLocks noGrp="1"/>
          </p:cNvSpPr>
          <p:nvPr>
            <p:ph idx="1"/>
          </p:nvPr>
        </p:nvSpPr>
        <p:spPr/>
        <p:txBody>
          <a:bodyPr/>
          <a:lstStyle/>
          <a:p>
            <a:r>
              <a:rPr lang="en-US" dirty="0"/>
              <a:t>Exclamation mark: shock, surprise, something sudden, an end, noise </a:t>
            </a:r>
            <a:r>
              <a:rPr lang="en-US" dirty="0" err="1"/>
              <a:t>etc</a:t>
            </a:r>
            <a:endParaRPr lang="en-US" dirty="0"/>
          </a:p>
          <a:p>
            <a:r>
              <a:rPr lang="en-US" dirty="0"/>
              <a:t>An asterisk (*): something missing or withheld, confusion, a space, lack of knowledge, more to follow etc.  Also, it looks spiky like the Chinese Shuriken (Ninja stars) so suggests violence/aggression.</a:t>
            </a:r>
          </a:p>
          <a:p>
            <a:r>
              <a:rPr lang="en-US" dirty="0"/>
              <a:t>Dash: stop, pause, wait, change direction/topic, block, separate </a:t>
            </a:r>
            <a:r>
              <a:rPr lang="en-US" dirty="0" err="1"/>
              <a:t>etc</a:t>
            </a:r>
            <a:endParaRPr lang="en-US" dirty="0"/>
          </a:p>
          <a:p>
            <a:r>
              <a:rPr lang="en-US" dirty="0"/>
              <a:t>Question mark: confusion, interrogation, lack of knowledge, no answers (so vulnerable)</a:t>
            </a:r>
          </a:p>
          <a:p>
            <a:endParaRPr lang="en-US" dirty="0"/>
          </a:p>
          <a:p>
            <a:endParaRPr lang="en-GB" dirty="0"/>
          </a:p>
        </p:txBody>
      </p:sp>
    </p:spTree>
    <p:extLst>
      <p:ext uri="{BB962C8B-B14F-4D97-AF65-F5344CB8AC3E}">
        <p14:creationId xmlns:p14="http://schemas.microsoft.com/office/powerpoint/2010/main" val="16960080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Let’s Read the Poem!</a:t>
            </a:r>
          </a:p>
        </p:txBody>
      </p:sp>
      <p:sp>
        <p:nvSpPr>
          <p:cNvPr id="3" name="Content Placeholder 2"/>
          <p:cNvSpPr>
            <a:spLocks noGrp="1"/>
          </p:cNvSpPr>
          <p:nvPr>
            <p:ph idx="1"/>
          </p:nvPr>
        </p:nvSpPr>
        <p:spPr/>
        <p:txBody>
          <a:bodyPr>
            <a:normAutofit/>
          </a:bodyPr>
          <a:lstStyle/>
          <a:p>
            <a:r>
              <a:rPr lang="en-GB" sz="2400" u="sng" dirty="0">
                <a:hlinkClick r:id="rId2"/>
              </a:rPr>
              <a:t>Listen to the poet read the poem: </a:t>
            </a:r>
          </a:p>
          <a:p>
            <a:r>
              <a:rPr lang="en-GB" sz="2400" dirty="0">
                <a:hlinkClick r:id="rId2"/>
              </a:rPr>
              <a:t>https://www.youtube.com/watch?v=xEI995TPKDw</a:t>
            </a:r>
            <a:endParaRPr lang="en-GB" sz="2400" dirty="0"/>
          </a:p>
          <a:p>
            <a:pPr marL="0" indent="0">
              <a:buNone/>
            </a:pPr>
            <a:endParaRPr lang="en-GB" sz="2400" dirty="0"/>
          </a:p>
          <a:p>
            <a:pPr marL="0" indent="0">
              <a:buNone/>
            </a:pPr>
            <a:r>
              <a:rPr lang="en-GB" sz="2400" dirty="0"/>
              <a:t>You can now see why we discussed punctuation marks!</a:t>
            </a:r>
          </a:p>
        </p:txBody>
      </p:sp>
    </p:spTree>
    <p:extLst>
      <p:ext uri="{BB962C8B-B14F-4D97-AF65-F5344CB8AC3E}">
        <p14:creationId xmlns:p14="http://schemas.microsoft.com/office/powerpoint/2010/main" val="4332628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6E463C-62A0-4068-8E29-D5467632C29A}"/>
              </a:ext>
            </a:extLst>
          </p:cNvPr>
          <p:cNvSpPr>
            <a:spLocks noGrp="1"/>
          </p:cNvSpPr>
          <p:nvPr>
            <p:ph type="title"/>
          </p:nvPr>
        </p:nvSpPr>
        <p:spPr/>
        <p:txBody>
          <a:bodyPr/>
          <a:lstStyle/>
          <a:p>
            <a:r>
              <a:rPr lang="en-US" dirty="0"/>
              <a:t>Analysis</a:t>
            </a:r>
            <a:endParaRPr lang="en-GB" dirty="0"/>
          </a:p>
        </p:txBody>
      </p:sp>
      <p:sp>
        <p:nvSpPr>
          <p:cNvPr id="3" name="Content Placeholder 2">
            <a:extLst>
              <a:ext uri="{FF2B5EF4-FFF2-40B4-BE49-F238E27FC236}">
                <a16:creationId xmlns:a16="http://schemas.microsoft.com/office/drawing/2014/main" id="{9A9001C9-9D10-4FF2-A173-D59D4ED9BB3B}"/>
              </a:ext>
            </a:extLst>
          </p:cNvPr>
          <p:cNvSpPr>
            <a:spLocks noGrp="1"/>
          </p:cNvSpPr>
          <p:nvPr>
            <p:ph idx="1"/>
          </p:nvPr>
        </p:nvSpPr>
        <p:spPr/>
        <p:txBody>
          <a:bodyPr>
            <a:normAutofit/>
          </a:bodyPr>
          <a:lstStyle/>
          <a:p>
            <a:r>
              <a:rPr lang="en-US" sz="3600" dirty="0"/>
              <a:t>Look at the Worksheet  and complete the activities on the poem.</a:t>
            </a:r>
          </a:p>
          <a:p>
            <a:r>
              <a:rPr lang="en-US" sz="3600" dirty="0"/>
              <a:t>Do not look at the answer sheet until you have tried to thoroughly analyse the poem yourself.  Thank you.</a:t>
            </a:r>
            <a:endParaRPr lang="en-GB" sz="3600" dirty="0"/>
          </a:p>
        </p:txBody>
      </p:sp>
    </p:spTree>
    <p:extLst>
      <p:ext uri="{BB962C8B-B14F-4D97-AF65-F5344CB8AC3E}">
        <p14:creationId xmlns:p14="http://schemas.microsoft.com/office/powerpoint/2010/main" val="37650871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960E8-CB84-48DB-BD03-36BFEF02E452}"/>
              </a:ext>
            </a:extLst>
          </p:cNvPr>
          <p:cNvSpPr>
            <a:spLocks noGrp="1"/>
          </p:cNvSpPr>
          <p:nvPr>
            <p:ph type="title"/>
          </p:nvPr>
        </p:nvSpPr>
        <p:spPr/>
        <p:txBody>
          <a:bodyPr/>
          <a:lstStyle/>
          <a:p>
            <a:r>
              <a:rPr lang="en-US" dirty="0"/>
              <a:t>Watch this video</a:t>
            </a:r>
            <a:endParaRPr lang="en-GB" dirty="0"/>
          </a:p>
        </p:txBody>
      </p:sp>
      <p:sp>
        <p:nvSpPr>
          <p:cNvPr id="3" name="Content Placeholder 2">
            <a:extLst>
              <a:ext uri="{FF2B5EF4-FFF2-40B4-BE49-F238E27FC236}">
                <a16:creationId xmlns:a16="http://schemas.microsoft.com/office/drawing/2014/main" id="{5668379F-3CA6-4042-AD90-DF5A84F78FD7}"/>
              </a:ext>
            </a:extLst>
          </p:cNvPr>
          <p:cNvSpPr>
            <a:spLocks noGrp="1"/>
          </p:cNvSpPr>
          <p:nvPr>
            <p:ph idx="1"/>
          </p:nvPr>
        </p:nvSpPr>
        <p:spPr/>
        <p:txBody>
          <a:bodyPr>
            <a:normAutofit lnSpcReduction="10000"/>
          </a:bodyPr>
          <a:lstStyle/>
          <a:p>
            <a:r>
              <a:rPr lang="en-US" sz="3600" dirty="0"/>
              <a:t>In this short video, Carlson describes the poem and gives some further analysis.</a:t>
            </a:r>
          </a:p>
          <a:p>
            <a:endParaRPr lang="en-US" sz="3600" dirty="0"/>
          </a:p>
          <a:p>
            <a:r>
              <a:rPr lang="en-GB" sz="3600" dirty="0">
                <a:hlinkClick r:id="rId2"/>
              </a:rPr>
              <a:t>https://www.bbc.co.uk/teach/class-clips-video/english-literature-gcse-ciaran-carson-on-his-poem-belfast-confetti/z69rkmn</a:t>
            </a:r>
            <a:endParaRPr lang="en-GB" sz="3600" dirty="0"/>
          </a:p>
          <a:p>
            <a:endParaRPr lang="en-GB" dirty="0"/>
          </a:p>
        </p:txBody>
      </p:sp>
    </p:spTree>
    <p:extLst>
      <p:ext uri="{BB962C8B-B14F-4D97-AF65-F5344CB8AC3E}">
        <p14:creationId xmlns:p14="http://schemas.microsoft.com/office/powerpoint/2010/main" val="36585530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DFC165-AC03-4630-B2A5-F6EDAEF85D12}"/>
              </a:ext>
            </a:extLst>
          </p:cNvPr>
          <p:cNvSpPr>
            <a:spLocks noGrp="1"/>
          </p:cNvSpPr>
          <p:nvPr>
            <p:ph type="title"/>
          </p:nvPr>
        </p:nvSpPr>
        <p:spPr/>
        <p:txBody>
          <a:bodyPr/>
          <a:lstStyle/>
          <a:p>
            <a:r>
              <a:rPr lang="en-US" dirty="0"/>
              <a:t>Final Reflection</a:t>
            </a:r>
            <a:endParaRPr lang="en-GB" dirty="0"/>
          </a:p>
        </p:txBody>
      </p:sp>
      <p:sp>
        <p:nvSpPr>
          <p:cNvPr id="3" name="Content Placeholder 2">
            <a:extLst>
              <a:ext uri="{FF2B5EF4-FFF2-40B4-BE49-F238E27FC236}">
                <a16:creationId xmlns:a16="http://schemas.microsoft.com/office/drawing/2014/main" id="{D42B787E-8BFC-4DA3-A6E8-B0EB16D4CD17}"/>
              </a:ext>
            </a:extLst>
          </p:cNvPr>
          <p:cNvSpPr>
            <a:spLocks noGrp="1"/>
          </p:cNvSpPr>
          <p:nvPr>
            <p:ph idx="1"/>
          </p:nvPr>
        </p:nvSpPr>
        <p:spPr/>
        <p:txBody>
          <a:bodyPr>
            <a:normAutofit/>
          </a:bodyPr>
          <a:lstStyle/>
          <a:p>
            <a:r>
              <a:rPr lang="en-US" sz="3200" dirty="0"/>
              <a:t>Do you think the poem is effective at describing the explosion? Explain why or why not in no more than 70 words and include one quote from the poem.</a:t>
            </a:r>
            <a:endParaRPr lang="en-GB" sz="3200" dirty="0"/>
          </a:p>
        </p:txBody>
      </p:sp>
    </p:spTree>
    <p:extLst>
      <p:ext uri="{BB962C8B-B14F-4D97-AF65-F5344CB8AC3E}">
        <p14:creationId xmlns:p14="http://schemas.microsoft.com/office/powerpoint/2010/main" val="8645127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5D4F50-ED95-46A7-B4A7-A43760DF647D}"/>
              </a:ext>
            </a:extLst>
          </p:cNvPr>
          <p:cNvSpPr>
            <a:spLocks noGrp="1"/>
          </p:cNvSpPr>
          <p:nvPr>
            <p:ph type="title"/>
          </p:nvPr>
        </p:nvSpPr>
        <p:spPr/>
        <p:txBody>
          <a:bodyPr/>
          <a:lstStyle/>
          <a:p>
            <a:r>
              <a:rPr lang="en-US" dirty="0"/>
              <a:t>Extension</a:t>
            </a:r>
            <a:endParaRPr lang="en-GB" dirty="0"/>
          </a:p>
        </p:txBody>
      </p:sp>
      <p:sp>
        <p:nvSpPr>
          <p:cNvPr id="3" name="Content Placeholder 2">
            <a:extLst>
              <a:ext uri="{FF2B5EF4-FFF2-40B4-BE49-F238E27FC236}">
                <a16:creationId xmlns:a16="http://schemas.microsoft.com/office/drawing/2014/main" id="{1457983C-8375-4072-B3B6-B72D2CCC3314}"/>
              </a:ext>
            </a:extLst>
          </p:cNvPr>
          <p:cNvSpPr>
            <a:spLocks noGrp="1"/>
          </p:cNvSpPr>
          <p:nvPr>
            <p:ph idx="1"/>
          </p:nvPr>
        </p:nvSpPr>
        <p:spPr/>
        <p:txBody>
          <a:bodyPr/>
          <a:lstStyle/>
          <a:p>
            <a:r>
              <a:rPr lang="en-US" dirty="0"/>
              <a:t>Read the Lyrics to the song ‘The Soldier’; it is about a young British soldier who threw himself onto a bomb to save the people around him. </a:t>
            </a:r>
            <a:r>
              <a:rPr lang="en-GB" dirty="0">
                <a:hlinkClick r:id="rId2"/>
              </a:rPr>
              <a:t>https://www.youtube.com/watch?v=SOuTNE4_m6k</a:t>
            </a:r>
            <a:endParaRPr lang="en-GB" dirty="0"/>
          </a:p>
          <a:p>
            <a:endParaRPr lang="en-US" dirty="0"/>
          </a:p>
          <a:p>
            <a:r>
              <a:rPr lang="en-US" dirty="0"/>
              <a:t>Compare it to the poem. Which do you think is more effective at conveying the violence of ‘The Troubles’ and the way in which it affected the people of Ireland?</a:t>
            </a:r>
            <a:endParaRPr lang="en-GB" dirty="0"/>
          </a:p>
        </p:txBody>
      </p:sp>
    </p:spTree>
    <p:extLst>
      <p:ext uri="{BB962C8B-B14F-4D97-AF65-F5344CB8AC3E}">
        <p14:creationId xmlns:p14="http://schemas.microsoft.com/office/powerpoint/2010/main" val="14291510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8516EC-E9EF-45A3-8EE3-65D5508CC8DA}"/>
              </a:ext>
            </a:extLst>
          </p:cNvPr>
          <p:cNvSpPr>
            <a:spLocks noGrp="1"/>
          </p:cNvSpPr>
          <p:nvPr>
            <p:ph type="title"/>
          </p:nvPr>
        </p:nvSpPr>
        <p:spPr/>
        <p:txBody>
          <a:bodyPr>
            <a:normAutofit fontScale="90000"/>
          </a:bodyPr>
          <a:lstStyle/>
          <a:p>
            <a:r>
              <a:rPr lang="en-US" dirty="0"/>
              <a:t>Let’s start with the words – </a:t>
            </a:r>
            <a:r>
              <a:rPr lang="en-GB" sz="2200" b="1" dirty="0"/>
              <a:t>Sort the words into different groups:  </a:t>
            </a:r>
            <a:br>
              <a:rPr lang="en-GB" sz="2200" dirty="0"/>
            </a:br>
            <a:r>
              <a:rPr lang="en-GB" sz="2200" dirty="0"/>
              <a:t>You can label the groups as you wish, e.g.  colour or movement words.</a:t>
            </a:r>
            <a:br>
              <a:rPr lang="en-GB" sz="2200" dirty="0"/>
            </a:br>
            <a:r>
              <a:rPr lang="en-GB" sz="2200" dirty="0"/>
              <a:t>You can put a word into more than one category if you wish.</a:t>
            </a:r>
          </a:p>
        </p:txBody>
      </p:sp>
      <p:sp>
        <p:nvSpPr>
          <p:cNvPr id="3" name="Content Placeholder 2">
            <a:extLst>
              <a:ext uri="{FF2B5EF4-FFF2-40B4-BE49-F238E27FC236}">
                <a16:creationId xmlns:a16="http://schemas.microsoft.com/office/drawing/2014/main" id="{160F077C-3A7E-4DC2-9ED4-2DDCA2D79542}"/>
              </a:ext>
            </a:extLst>
          </p:cNvPr>
          <p:cNvSpPr>
            <a:spLocks noGrp="1"/>
          </p:cNvSpPr>
          <p:nvPr>
            <p:ph idx="1"/>
          </p:nvPr>
        </p:nvSpPr>
        <p:spPr/>
        <p:txBody>
          <a:bodyPr>
            <a:normAutofit lnSpcReduction="10000"/>
          </a:bodyPr>
          <a:lstStyle/>
          <a:p>
            <a:pPr marL="0" indent="0">
              <a:buNone/>
            </a:pPr>
            <a:r>
              <a:rPr lang="en-GB" sz="2800" b="1" dirty="0"/>
              <a:t>Please use a dictionary to look up unfamiliar words.</a:t>
            </a:r>
          </a:p>
          <a:p>
            <a:pPr marL="0" indent="0">
              <a:buNone/>
            </a:pPr>
            <a:r>
              <a:rPr lang="en-GB" sz="2800" dirty="0"/>
              <a:t>Alleyways, asterisk, balaclava, Belfast, blocked, bolts, broken, burst, car-keys, colons, complete, confetti, Crimea, dead end, escape, exclamation, explosion, face-shields, fire, fount, fusillade, head, hyphenated, Inkerman, kept, know, Kremlin-2, labyrinth, line, </a:t>
            </a:r>
            <a:r>
              <a:rPr lang="en-GB" sz="2800" dirty="0" err="1"/>
              <a:t>makrolon</a:t>
            </a:r>
            <a:r>
              <a:rPr lang="en-GB" sz="2800" dirty="0"/>
              <a:t>, map, marks, mesh, move, nails, name, nuts, Odessa, punctuated, question-marks, raglan, raining, rapid, riot, Saracen, sentence, side, squad, stops, streets, stuttering, suddenly, type, walkie-talkies, well.</a:t>
            </a:r>
          </a:p>
          <a:p>
            <a:endParaRPr lang="en-GB" dirty="0"/>
          </a:p>
        </p:txBody>
      </p:sp>
    </p:spTree>
    <p:extLst>
      <p:ext uri="{BB962C8B-B14F-4D97-AF65-F5344CB8AC3E}">
        <p14:creationId xmlns:p14="http://schemas.microsoft.com/office/powerpoint/2010/main" val="11498547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C8761E-E3B7-4E89-AC0C-3235369BB722}"/>
              </a:ext>
            </a:extLst>
          </p:cNvPr>
          <p:cNvSpPr>
            <a:spLocks noGrp="1"/>
          </p:cNvSpPr>
          <p:nvPr>
            <p:ph type="title"/>
          </p:nvPr>
        </p:nvSpPr>
        <p:spPr/>
        <p:txBody>
          <a:bodyPr/>
          <a:lstStyle/>
          <a:p>
            <a:r>
              <a:rPr lang="en-US" dirty="0"/>
              <a:t>Sorting the Words</a:t>
            </a:r>
            <a:endParaRPr lang="en-GB" dirty="0"/>
          </a:p>
        </p:txBody>
      </p:sp>
      <p:sp>
        <p:nvSpPr>
          <p:cNvPr id="3" name="Content Placeholder 2">
            <a:extLst>
              <a:ext uri="{FF2B5EF4-FFF2-40B4-BE49-F238E27FC236}">
                <a16:creationId xmlns:a16="http://schemas.microsoft.com/office/drawing/2014/main" id="{49B55F08-6965-4AB6-B264-2983D3733A40}"/>
              </a:ext>
            </a:extLst>
          </p:cNvPr>
          <p:cNvSpPr>
            <a:spLocks noGrp="1"/>
          </p:cNvSpPr>
          <p:nvPr>
            <p:ph idx="1"/>
          </p:nvPr>
        </p:nvSpPr>
        <p:spPr/>
        <p:txBody>
          <a:bodyPr>
            <a:normAutofit/>
          </a:bodyPr>
          <a:lstStyle/>
          <a:p>
            <a:r>
              <a:rPr lang="en-US" sz="3200" dirty="0"/>
              <a:t>You may have groups of words entitled ‘military’ or ‘About Language’ or ‘positive’ or ‘violent’</a:t>
            </a:r>
          </a:p>
          <a:p>
            <a:r>
              <a:rPr lang="en-US" sz="3200" dirty="0"/>
              <a:t>There are no right and wrong answers.  It is just a way to familiarise yourself with the language of the poem and begin to think about meanings. </a:t>
            </a:r>
          </a:p>
          <a:p>
            <a:r>
              <a:rPr lang="en-US" sz="3200" dirty="0"/>
              <a:t>You will have had to look up some of the military terms.</a:t>
            </a:r>
            <a:endParaRPr lang="en-GB" sz="3200" dirty="0"/>
          </a:p>
        </p:txBody>
      </p:sp>
    </p:spTree>
    <p:extLst>
      <p:ext uri="{BB962C8B-B14F-4D97-AF65-F5344CB8AC3E}">
        <p14:creationId xmlns:p14="http://schemas.microsoft.com/office/powerpoint/2010/main" val="2472735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2FEAF6C-BCEA-448B-8EB9-F9F7CAA4D422}"/>
              </a:ext>
            </a:extLst>
          </p:cNvPr>
          <p:cNvSpPr>
            <a:spLocks noGrp="1"/>
          </p:cNvSpPr>
          <p:nvPr>
            <p:ph type="title"/>
          </p:nvPr>
        </p:nvSpPr>
        <p:spPr/>
        <p:txBody>
          <a:bodyPr/>
          <a:lstStyle/>
          <a:p>
            <a:r>
              <a:rPr lang="en-US" dirty="0"/>
              <a:t>A Brief Summary of the Troubles in Ireland</a:t>
            </a:r>
            <a:endParaRPr lang="en-GB" dirty="0"/>
          </a:p>
        </p:txBody>
      </p:sp>
      <p:sp>
        <p:nvSpPr>
          <p:cNvPr id="5" name="Content Placeholder 4">
            <a:extLst>
              <a:ext uri="{FF2B5EF4-FFF2-40B4-BE49-F238E27FC236}">
                <a16:creationId xmlns:a16="http://schemas.microsoft.com/office/drawing/2014/main" id="{A25AA27A-DE4B-4DA9-96F8-2DB01788536B}"/>
              </a:ext>
            </a:extLst>
          </p:cNvPr>
          <p:cNvSpPr>
            <a:spLocks noGrp="1"/>
          </p:cNvSpPr>
          <p:nvPr>
            <p:ph idx="1"/>
          </p:nvPr>
        </p:nvSpPr>
        <p:spPr>
          <a:xfrm>
            <a:off x="581192" y="2025748"/>
            <a:ext cx="11029615" cy="4130096"/>
          </a:xfrm>
        </p:spPr>
        <p:txBody>
          <a:bodyPr/>
          <a:lstStyle/>
          <a:p>
            <a:pPr marL="0" indent="0">
              <a:buNone/>
            </a:pPr>
            <a:r>
              <a:rPr lang="en-US" b="1" dirty="0"/>
              <a:t>The Troubles</a:t>
            </a:r>
            <a:r>
              <a:rPr lang="en-US" dirty="0"/>
              <a:t>, also called </a:t>
            </a:r>
            <a:r>
              <a:rPr lang="en-US" b="1" dirty="0"/>
              <a:t>Northern Ireland conflict</a:t>
            </a:r>
            <a:r>
              <a:rPr lang="en-US" dirty="0"/>
              <a:t>, violent sectarian conflict from about 1968 to 1998 in </a:t>
            </a:r>
            <a:r>
              <a:rPr lang="en-US" dirty="0">
                <a:hlinkClick r:id="rId2"/>
              </a:rPr>
              <a:t>Northern Ireland</a:t>
            </a:r>
            <a:r>
              <a:rPr lang="en-US" dirty="0"/>
              <a:t> between the overwhelmingly </a:t>
            </a:r>
            <a:r>
              <a:rPr lang="en-US" dirty="0">
                <a:hlinkClick r:id="rId3"/>
              </a:rPr>
              <a:t>Protestant</a:t>
            </a:r>
            <a:r>
              <a:rPr lang="en-US" dirty="0"/>
              <a:t> unionists (loyalists), who desired the province to remain part of the </a:t>
            </a:r>
            <a:r>
              <a:rPr lang="en-US" dirty="0">
                <a:hlinkClick r:id="rId4"/>
              </a:rPr>
              <a:t>United Kingdom</a:t>
            </a:r>
            <a:r>
              <a:rPr lang="en-US" dirty="0"/>
              <a:t>, and the overwhelmingly </a:t>
            </a:r>
            <a:r>
              <a:rPr lang="en-US" dirty="0">
                <a:hlinkClick r:id="rId5"/>
              </a:rPr>
              <a:t>Roman Catholic</a:t>
            </a:r>
            <a:r>
              <a:rPr lang="en-US" dirty="0"/>
              <a:t> nationalists (republicans), who wanted Northern Ireland to become part of the </a:t>
            </a:r>
            <a:r>
              <a:rPr lang="en-US" dirty="0">
                <a:hlinkClick r:id="rId6"/>
              </a:rPr>
              <a:t>republic of Ireland</a:t>
            </a:r>
            <a:r>
              <a:rPr lang="en-US" dirty="0"/>
              <a:t>. The other major players in the conflict were the </a:t>
            </a:r>
            <a:r>
              <a:rPr lang="en-US" dirty="0">
                <a:hlinkClick r:id="rId7"/>
              </a:rPr>
              <a:t>British army</a:t>
            </a:r>
            <a:r>
              <a:rPr lang="en-US" dirty="0"/>
              <a:t>, </a:t>
            </a:r>
            <a:r>
              <a:rPr lang="en-US" dirty="0">
                <a:hlinkClick r:id="rId8"/>
              </a:rPr>
              <a:t>Royal Ulster Constabulary</a:t>
            </a:r>
            <a:r>
              <a:rPr lang="en-US" dirty="0"/>
              <a:t> (RUC), and </a:t>
            </a:r>
            <a:r>
              <a:rPr lang="en-US" dirty="0">
                <a:hlinkClick r:id="rId9"/>
              </a:rPr>
              <a:t>Ulster </a:t>
            </a:r>
            <a:r>
              <a:rPr lang="en-US" dirty="0" err="1">
                <a:hlinkClick r:id="rId9"/>
              </a:rPr>
              <a:t>Defence</a:t>
            </a:r>
            <a:r>
              <a:rPr lang="en-US" dirty="0">
                <a:hlinkClick r:id="rId9"/>
              </a:rPr>
              <a:t> Regiment</a:t>
            </a:r>
            <a:r>
              <a:rPr lang="en-US" dirty="0"/>
              <a:t> (UDR; from 1992 called the </a:t>
            </a:r>
            <a:r>
              <a:rPr lang="en-US" dirty="0">
                <a:hlinkClick r:id="rId10"/>
              </a:rPr>
              <a:t>Royal Irish Regiment</a:t>
            </a:r>
            <a:r>
              <a:rPr lang="en-US" dirty="0"/>
              <a:t>), and their avowed purpose was to play a peacekeeping role, most prominently between the nationalist </a:t>
            </a:r>
            <a:r>
              <a:rPr lang="en-US" dirty="0">
                <a:hlinkClick r:id="rId11"/>
              </a:rPr>
              <a:t>Irish Republican Army</a:t>
            </a:r>
            <a:r>
              <a:rPr lang="en-US" dirty="0"/>
              <a:t> (IRA), which viewed the conflict as a guerrilla war for national independence, and the unionist paramilitary forces, which characterized the IRA’s aggression as terrorism. Marked by street fighting, sensational bombings, sniper attacks, roadblocks, and internment without trial, the confrontation had the characteristics of a civil war, notwithstanding its textbook categorization as a “</a:t>
            </a:r>
            <a:r>
              <a:rPr lang="en-US" dirty="0">
                <a:hlinkClick r:id="rId12"/>
              </a:rPr>
              <a:t>low-intensity conflict</a:t>
            </a:r>
            <a:r>
              <a:rPr lang="en-US" dirty="0"/>
              <a:t>.” Some 3,600 people were killed and more than 30,000 more were wounded before a peaceful solution, which involved the governments of both the United Kingdom and Ireland, was effectively reached in 1998, leading to a power-sharing arrangement in the Northern Ireland Assembly at </a:t>
            </a:r>
            <a:r>
              <a:rPr lang="en-US" dirty="0">
                <a:hlinkClick r:id="rId13"/>
              </a:rPr>
              <a:t>Stormont</a:t>
            </a:r>
            <a:r>
              <a:rPr lang="en-US" dirty="0"/>
              <a:t>.</a:t>
            </a:r>
            <a:endParaRPr lang="en-GB" dirty="0"/>
          </a:p>
        </p:txBody>
      </p:sp>
    </p:spTree>
    <p:extLst>
      <p:ext uri="{BB962C8B-B14F-4D97-AF65-F5344CB8AC3E}">
        <p14:creationId xmlns:p14="http://schemas.microsoft.com/office/powerpoint/2010/main" val="2622514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EXTENSION: R</a:t>
            </a:r>
            <a:r>
              <a:rPr lang="en-GB" sz="3200" dirty="0" err="1"/>
              <a:t>esearch</a:t>
            </a:r>
            <a:r>
              <a:rPr lang="en-GB" sz="3200" dirty="0"/>
              <a:t> ‘The Troubles’ in </a:t>
            </a:r>
            <a:r>
              <a:rPr lang="en-GB" sz="3200" dirty="0" err="1"/>
              <a:t>ireland</a:t>
            </a:r>
            <a:endParaRPr lang="en-GB" sz="3200" dirty="0"/>
          </a:p>
        </p:txBody>
      </p:sp>
      <p:sp>
        <p:nvSpPr>
          <p:cNvPr id="3" name="Content Placeholder 2"/>
          <p:cNvSpPr>
            <a:spLocks noGrp="1"/>
          </p:cNvSpPr>
          <p:nvPr>
            <p:ph idx="1"/>
          </p:nvPr>
        </p:nvSpPr>
        <p:spPr>
          <a:xfrm>
            <a:off x="581192" y="2025751"/>
            <a:ext cx="11029615" cy="4529793"/>
          </a:xfrm>
        </p:spPr>
        <p:txBody>
          <a:bodyPr>
            <a:normAutofit fontScale="77500" lnSpcReduction="20000"/>
          </a:bodyPr>
          <a:lstStyle/>
          <a:p>
            <a:endParaRPr lang="en-GB" sz="4000" dirty="0">
              <a:hlinkClick r:id="rId2"/>
            </a:endParaRPr>
          </a:p>
          <a:p>
            <a:r>
              <a:rPr lang="en-GB" sz="4000" dirty="0">
                <a:hlinkClick r:id="rId2"/>
              </a:rPr>
              <a:t>https://www.britannica.com/event/The-Troubles-Northern-Ireland-history</a:t>
            </a:r>
            <a:endParaRPr lang="en-GB" sz="4000" dirty="0"/>
          </a:p>
          <a:p>
            <a:r>
              <a:rPr lang="en-GB" sz="4000" dirty="0">
                <a:hlinkClick r:id="rId3"/>
              </a:rPr>
              <a:t>https://www.theirishstory.com/2015/02/09/the-northern-ireland-conflict-1968-1998-an-overview/#.Xo3VYYhKjIU</a:t>
            </a:r>
            <a:endParaRPr lang="en-GB" sz="4000" dirty="0"/>
          </a:p>
          <a:p>
            <a:r>
              <a:rPr lang="en-GB" sz="4000" dirty="0">
                <a:hlinkClick r:id="rId4"/>
              </a:rPr>
              <a:t>https://www.bbc.co.uk/news/av/uk-northern-ireland-49299800/the-troubles-what-led-to-northern-ireland-s-conflict</a:t>
            </a:r>
            <a:endParaRPr lang="en-GB" sz="4000" dirty="0"/>
          </a:p>
          <a:p>
            <a:r>
              <a:rPr lang="en-GB" sz="4000" dirty="0"/>
              <a:t>It remains relevant today: </a:t>
            </a:r>
            <a:r>
              <a:rPr lang="en-GB" sz="4000" dirty="0">
                <a:hlinkClick r:id="rId5"/>
              </a:rPr>
              <a:t>https://www.youtube.com/watch?v=b_2tOfHiVyg</a:t>
            </a:r>
            <a:endParaRPr lang="en-GB" sz="4000" dirty="0"/>
          </a:p>
          <a:p>
            <a:endParaRPr lang="en-GB" sz="4000" dirty="0"/>
          </a:p>
          <a:p>
            <a:endParaRPr lang="en-GB" sz="4000" dirty="0"/>
          </a:p>
        </p:txBody>
      </p:sp>
    </p:spTree>
    <p:extLst>
      <p:ext uri="{BB962C8B-B14F-4D97-AF65-F5344CB8AC3E}">
        <p14:creationId xmlns:p14="http://schemas.microsoft.com/office/powerpoint/2010/main" val="1042895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6111" y="4881490"/>
            <a:ext cx="9744494" cy="2686929"/>
          </a:xfrm>
        </p:spPr>
        <p:txBody>
          <a:bodyPr/>
          <a:lstStyle/>
          <a:p>
            <a:pPr marL="0" indent="0">
              <a:buNone/>
            </a:pPr>
            <a:r>
              <a:rPr lang="en-GB" dirty="0"/>
              <a:t>This is an iconic image from the 7/7 London bombings.</a:t>
            </a:r>
          </a:p>
          <a:p>
            <a:pPr marL="0" indent="0">
              <a:buNone/>
            </a:pPr>
            <a:r>
              <a:rPr lang="en-GB" dirty="0"/>
              <a:t>Imagine you were there when the bomb went off – luckily you were far enough away to survive.</a:t>
            </a:r>
          </a:p>
          <a:p>
            <a:r>
              <a:rPr lang="en-GB" dirty="0"/>
              <a:t>What would you instinctively do?</a:t>
            </a:r>
          </a:p>
          <a:p>
            <a:r>
              <a:rPr lang="en-GB" dirty="0"/>
              <a:t>What would you feel you should do?</a:t>
            </a:r>
          </a:p>
          <a:p>
            <a:r>
              <a:rPr lang="en-GB" dirty="0"/>
              <a:t>What would you be able to see, hear, smell?</a:t>
            </a:r>
          </a:p>
          <a:p>
            <a:endParaRPr lang="en-GB" dirty="0"/>
          </a:p>
          <a:p>
            <a:endParaRPr lang="en-GB" dirty="0"/>
          </a:p>
        </p:txBody>
      </p:sp>
      <p:pic>
        <p:nvPicPr>
          <p:cNvPr id="2050" name="Picture 2" descr="Image result for 7/7 bombing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767" y="1805091"/>
            <a:ext cx="4757977" cy="297235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7/7 bombing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30463" y="1795089"/>
            <a:ext cx="4473528" cy="2982352"/>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p:cNvSpPr>
            <a:spLocks noGrp="1"/>
          </p:cNvSpPr>
          <p:nvPr>
            <p:ph type="title"/>
          </p:nvPr>
        </p:nvSpPr>
        <p:spPr>
          <a:xfrm>
            <a:off x="581192" y="702156"/>
            <a:ext cx="11029616" cy="1013800"/>
          </a:xfrm>
        </p:spPr>
        <p:txBody>
          <a:bodyPr>
            <a:noAutofit/>
          </a:bodyPr>
          <a:lstStyle/>
          <a:p>
            <a:r>
              <a:rPr lang="en-GB" sz="6600" dirty="0"/>
              <a:t>Let’s try to empathise</a:t>
            </a:r>
          </a:p>
        </p:txBody>
      </p:sp>
    </p:spTree>
    <p:extLst>
      <p:ext uri="{BB962C8B-B14F-4D97-AF65-F5344CB8AC3E}">
        <p14:creationId xmlns:p14="http://schemas.microsoft.com/office/powerpoint/2010/main" val="7995237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E12D57-4F62-49D7-83B0-2567FFBCFEB0}"/>
              </a:ext>
            </a:extLst>
          </p:cNvPr>
          <p:cNvSpPr>
            <a:spLocks noGrp="1"/>
          </p:cNvSpPr>
          <p:nvPr>
            <p:ph type="title"/>
          </p:nvPr>
        </p:nvSpPr>
        <p:spPr/>
        <p:txBody>
          <a:bodyPr/>
          <a:lstStyle/>
          <a:p>
            <a:r>
              <a:rPr lang="en-US" dirty="0"/>
              <a:t>Read the ‘background and context’ sheet</a:t>
            </a:r>
            <a:endParaRPr lang="en-GB" dirty="0"/>
          </a:p>
        </p:txBody>
      </p:sp>
      <p:sp>
        <p:nvSpPr>
          <p:cNvPr id="3" name="Content Placeholder 2">
            <a:extLst>
              <a:ext uri="{FF2B5EF4-FFF2-40B4-BE49-F238E27FC236}">
                <a16:creationId xmlns:a16="http://schemas.microsoft.com/office/drawing/2014/main" id="{B8159BE5-873F-4E2A-90B8-67E1279B3A4E}"/>
              </a:ext>
            </a:extLst>
          </p:cNvPr>
          <p:cNvSpPr>
            <a:spLocks noGrp="1"/>
          </p:cNvSpPr>
          <p:nvPr>
            <p:ph idx="1"/>
          </p:nvPr>
        </p:nvSpPr>
        <p:spPr/>
        <p:txBody>
          <a:bodyPr>
            <a:normAutofit fontScale="92500" lnSpcReduction="10000"/>
          </a:bodyPr>
          <a:lstStyle/>
          <a:p>
            <a:pPr marL="0" indent="0">
              <a:buNone/>
            </a:pPr>
            <a:r>
              <a:rPr lang="en-US" dirty="0"/>
              <a:t>Now answer these questions:</a:t>
            </a:r>
          </a:p>
          <a:p>
            <a:pPr marL="457200" indent="-457200">
              <a:buFont typeface="+mj-lt"/>
              <a:buAutoNum type="arabicPeriod"/>
            </a:pPr>
            <a:r>
              <a:rPr lang="en-US" sz="2400" dirty="0"/>
              <a:t>Where was Carlson born?</a:t>
            </a:r>
          </a:p>
          <a:p>
            <a:pPr marL="457200" indent="-457200">
              <a:buFont typeface="+mj-lt"/>
              <a:buAutoNum type="arabicPeriod"/>
            </a:pPr>
            <a:r>
              <a:rPr lang="en-US" sz="2400" dirty="0"/>
              <a:t>What style does his verse use?</a:t>
            </a:r>
          </a:p>
          <a:p>
            <a:pPr marL="457200" indent="-457200">
              <a:buFont typeface="+mj-lt"/>
              <a:buAutoNum type="arabicPeriod"/>
            </a:pPr>
            <a:r>
              <a:rPr lang="en-US" sz="2400" dirty="0"/>
              <a:t>What influences his poetry?</a:t>
            </a:r>
          </a:p>
          <a:p>
            <a:pPr marL="457200" indent="-457200">
              <a:buFont typeface="+mj-lt"/>
              <a:buAutoNum type="arabicPeriod"/>
            </a:pPr>
            <a:r>
              <a:rPr lang="en-US" sz="2400" dirty="0"/>
              <a:t>What theme do many of his poems explore?</a:t>
            </a:r>
          </a:p>
          <a:p>
            <a:pPr marL="457200" indent="-457200">
              <a:buFont typeface="+mj-lt"/>
              <a:buAutoNum type="arabicPeriod"/>
            </a:pPr>
            <a:r>
              <a:rPr lang="en-US" sz="2400" dirty="0"/>
              <a:t>What is Belfast Confetti?</a:t>
            </a:r>
          </a:p>
          <a:p>
            <a:pPr marL="457200" indent="-457200">
              <a:buFont typeface="+mj-lt"/>
              <a:buAutoNum type="arabicPeriod"/>
            </a:pPr>
            <a:r>
              <a:rPr lang="en-US" sz="2400" dirty="0"/>
              <a:t>Why is the title a little confusing?</a:t>
            </a:r>
          </a:p>
          <a:p>
            <a:pPr marL="457200" indent="-457200">
              <a:buFont typeface="+mj-lt"/>
              <a:buAutoNum type="arabicPeriod"/>
            </a:pPr>
            <a:r>
              <a:rPr lang="en-US" sz="2400" dirty="0"/>
              <a:t>What does the written language in this poem echo?</a:t>
            </a:r>
          </a:p>
          <a:p>
            <a:endParaRPr lang="en-GB" dirty="0"/>
          </a:p>
        </p:txBody>
      </p:sp>
    </p:spTree>
    <p:extLst>
      <p:ext uri="{BB962C8B-B14F-4D97-AF65-F5344CB8AC3E}">
        <p14:creationId xmlns:p14="http://schemas.microsoft.com/office/powerpoint/2010/main" val="8728489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E12D57-4F62-49D7-83B0-2567FFBCFEB0}"/>
              </a:ext>
            </a:extLst>
          </p:cNvPr>
          <p:cNvSpPr>
            <a:spLocks noGrp="1"/>
          </p:cNvSpPr>
          <p:nvPr>
            <p:ph type="title"/>
          </p:nvPr>
        </p:nvSpPr>
        <p:spPr/>
        <p:txBody>
          <a:bodyPr/>
          <a:lstStyle/>
          <a:p>
            <a:r>
              <a:rPr lang="en-US" dirty="0"/>
              <a:t>Answers: Background and Context</a:t>
            </a:r>
            <a:endParaRPr lang="en-GB" dirty="0"/>
          </a:p>
        </p:txBody>
      </p:sp>
      <p:sp>
        <p:nvSpPr>
          <p:cNvPr id="3" name="Content Placeholder 2">
            <a:extLst>
              <a:ext uri="{FF2B5EF4-FFF2-40B4-BE49-F238E27FC236}">
                <a16:creationId xmlns:a16="http://schemas.microsoft.com/office/drawing/2014/main" id="{B8159BE5-873F-4E2A-90B8-67E1279B3A4E}"/>
              </a:ext>
            </a:extLst>
          </p:cNvPr>
          <p:cNvSpPr>
            <a:spLocks noGrp="1"/>
          </p:cNvSpPr>
          <p:nvPr>
            <p:ph idx="1"/>
          </p:nvPr>
        </p:nvSpPr>
        <p:spPr/>
        <p:txBody>
          <a:bodyPr>
            <a:normAutofit fontScale="85000" lnSpcReduction="20000"/>
          </a:bodyPr>
          <a:lstStyle/>
          <a:p>
            <a:pPr marL="0" indent="0">
              <a:buNone/>
            </a:pPr>
            <a:r>
              <a:rPr lang="en-US" dirty="0"/>
              <a:t>Now answer these questions:</a:t>
            </a:r>
          </a:p>
          <a:p>
            <a:pPr marL="457200" indent="-457200">
              <a:buFont typeface="+mj-lt"/>
              <a:buAutoNum type="arabicPeriod"/>
            </a:pPr>
            <a:r>
              <a:rPr lang="en-US" sz="2400" dirty="0"/>
              <a:t>Where was Carlson born? Belfast</a:t>
            </a:r>
          </a:p>
          <a:p>
            <a:pPr marL="457200" indent="-457200">
              <a:buFont typeface="+mj-lt"/>
              <a:buAutoNum type="arabicPeriod"/>
            </a:pPr>
            <a:r>
              <a:rPr lang="en-US" sz="2400" dirty="0"/>
              <a:t>What style does his verse use? Long-line style where lines run on.</a:t>
            </a:r>
          </a:p>
          <a:p>
            <a:pPr marL="457200" indent="-457200">
              <a:buFont typeface="+mj-lt"/>
              <a:buAutoNum type="arabicPeriod"/>
            </a:pPr>
            <a:r>
              <a:rPr lang="en-US" sz="2400" dirty="0"/>
              <a:t>What influences his poetry? Music, especially traditional music</a:t>
            </a:r>
          </a:p>
          <a:p>
            <a:pPr marL="457200" indent="-457200">
              <a:buFont typeface="+mj-lt"/>
              <a:buAutoNum type="arabicPeriod"/>
            </a:pPr>
            <a:r>
              <a:rPr lang="en-US" sz="2400" dirty="0"/>
              <a:t>What theme do many of his poems explore? Violence and its effects</a:t>
            </a:r>
          </a:p>
          <a:p>
            <a:pPr marL="457200" indent="-457200">
              <a:buFont typeface="+mj-lt"/>
              <a:buAutoNum type="arabicPeriod"/>
            </a:pPr>
            <a:r>
              <a:rPr lang="en-US" sz="2400" dirty="0"/>
              <a:t>What is Belfast Confetti? The name given to the nuts, bolts and nails that were used as shrapnel in homemade bombs.</a:t>
            </a:r>
          </a:p>
          <a:p>
            <a:pPr marL="457200" indent="-457200">
              <a:buFont typeface="+mj-lt"/>
              <a:buAutoNum type="arabicPeriod"/>
            </a:pPr>
            <a:r>
              <a:rPr lang="en-US" sz="2400" dirty="0"/>
              <a:t>Why is the title a little confusing? Confetti suggests a celebration and is positive but Belfast Confetti is violent and negative.</a:t>
            </a:r>
          </a:p>
          <a:p>
            <a:pPr marL="457200" indent="-457200">
              <a:buFont typeface="+mj-lt"/>
              <a:buAutoNum type="arabicPeriod"/>
            </a:pPr>
            <a:r>
              <a:rPr lang="en-US" sz="2400" dirty="0"/>
              <a:t>What does the written language in this poem echo? The sounds of a city in turmoil.</a:t>
            </a:r>
          </a:p>
          <a:p>
            <a:endParaRPr lang="en-GB" dirty="0"/>
          </a:p>
        </p:txBody>
      </p:sp>
    </p:spTree>
    <p:extLst>
      <p:ext uri="{BB962C8B-B14F-4D97-AF65-F5344CB8AC3E}">
        <p14:creationId xmlns:p14="http://schemas.microsoft.com/office/powerpoint/2010/main" val="18764171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is each one of these punctuation marks used for?</a:t>
            </a:r>
          </a:p>
        </p:txBody>
      </p:sp>
      <p:sp>
        <p:nvSpPr>
          <p:cNvPr id="3" name="Content Placeholder 2"/>
          <p:cNvSpPr>
            <a:spLocks noGrp="1"/>
          </p:cNvSpPr>
          <p:nvPr>
            <p:ph sz="half" idx="1"/>
          </p:nvPr>
        </p:nvSpPr>
        <p:spPr/>
        <p:txBody>
          <a:bodyPr>
            <a:normAutofit lnSpcReduction="10000"/>
          </a:bodyPr>
          <a:lstStyle/>
          <a:p>
            <a:r>
              <a:rPr lang="en-GB" sz="4000" dirty="0"/>
              <a:t>.</a:t>
            </a:r>
          </a:p>
          <a:p>
            <a:r>
              <a:rPr lang="en-GB" sz="4000" dirty="0"/>
              <a:t>!</a:t>
            </a:r>
          </a:p>
          <a:p>
            <a:r>
              <a:rPr lang="en-GB" sz="4000" dirty="0"/>
              <a:t>*</a:t>
            </a:r>
          </a:p>
          <a:p>
            <a:r>
              <a:rPr lang="en-GB" sz="4000" dirty="0"/>
              <a:t>-</a:t>
            </a:r>
          </a:p>
          <a:p>
            <a:r>
              <a:rPr lang="en-GB" sz="4000" dirty="0"/>
              <a:t>?</a:t>
            </a:r>
          </a:p>
        </p:txBody>
      </p:sp>
      <p:sp>
        <p:nvSpPr>
          <p:cNvPr id="4" name="Content Placeholder 3">
            <a:extLst>
              <a:ext uri="{FF2B5EF4-FFF2-40B4-BE49-F238E27FC236}">
                <a16:creationId xmlns:a16="http://schemas.microsoft.com/office/drawing/2014/main" id="{42B2FF9E-6659-456C-8D08-919BF6FA2725}"/>
              </a:ext>
            </a:extLst>
          </p:cNvPr>
          <p:cNvSpPr>
            <a:spLocks noGrp="1"/>
          </p:cNvSpPr>
          <p:nvPr>
            <p:ph sz="half" idx="2"/>
          </p:nvPr>
        </p:nvSpPr>
        <p:spPr/>
        <p:txBody>
          <a:bodyPr/>
          <a:lstStyle/>
          <a:p>
            <a:r>
              <a:rPr lang="en-US" sz="4000" dirty="0"/>
              <a:t>This may seem a random activity, but it definitely relates to the poem!</a:t>
            </a:r>
            <a:endParaRPr lang="en-GB" dirty="0"/>
          </a:p>
        </p:txBody>
      </p:sp>
    </p:spTree>
    <p:extLst>
      <p:ext uri="{BB962C8B-B14F-4D97-AF65-F5344CB8AC3E}">
        <p14:creationId xmlns:p14="http://schemas.microsoft.com/office/powerpoint/2010/main" val="3996729085"/>
      </p:ext>
    </p:extLst>
  </p:cSld>
  <p:clrMapOvr>
    <a:masterClrMapping/>
  </p:clrMapOvr>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366658"/>
      </a:accent1>
      <a:accent2>
        <a:srgbClr val="8CB64A"/>
      </a:accent2>
      <a:accent3>
        <a:srgbClr val="88D5A9"/>
      </a:accent3>
      <a:accent4>
        <a:srgbClr val="969FA7"/>
      </a:accent4>
      <a:accent5>
        <a:srgbClr val="E8A844"/>
      </a:accent5>
      <a:accent6>
        <a:srgbClr val="A1561F"/>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4BEC0EAF-CF86-4D49-B83B-56CC62D3CFF1}"/>
    </a:ext>
  </a:extLst>
</a:theme>
</file>

<file path=docProps/app.xml><?xml version="1.0" encoding="utf-8"?>
<Properties xmlns="http://schemas.openxmlformats.org/officeDocument/2006/extended-properties" xmlns:vt="http://schemas.openxmlformats.org/officeDocument/2006/docPropsVTypes">
  <TotalTime>115</TotalTime>
  <Words>1282</Words>
  <Application>Microsoft Office PowerPoint</Application>
  <PresentationFormat>Widescreen</PresentationFormat>
  <Paragraphs>79</Paragraphs>
  <Slides>17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17</vt:i4>
      </vt:variant>
    </vt:vector>
  </HeadingPairs>
  <TitlesOfParts>
    <vt:vector size="20" baseType="lpstr">
      <vt:lpstr>Gill Sans MT</vt:lpstr>
      <vt:lpstr>Wingdings 2</vt:lpstr>
      <vt:lpstr>Dividend</vt:lpstr>
      <vt:lpstr>Belfast Confetti</vt:lpstr>
      <vt:lpstr>Let’s start with the words – Sort the words into different groups:   You can label the groups as you wish, e.g.  colour or movement words. You can put a word into more than one category if you wish.</vt:lpstr>
      <vt:lpstr>Sorting the Words</vt:lpstr>
      <vt:lpstr>A Brief Summary of the Troubles in Ireland</vt:lpstr>
      <vt:lpstr>EXTENSION: Research ‘The Troubles’ in ireland</vt:lpstr>
      <vt:lpstr>Let’s try to empathise</vt:lpstr>
      <vt:lpstr>Read the ‘background and context’ sheet</vt:lpstr>
      <vt:lpstr>Answers: Background and Context</vt:lpstr>
      <vt:lpstr>What is each one of these punctuation marks used for?</vt:lpstr>
      <vt:lpstr>What is each one of these punctuation marks used for?</vt:lpstr>
      <vt:lpstr>Now, for each one, think about what else they could represent. (What are the connotations or associations?)</vt:lpstr>
      <vt:lpstr>Let’s get figurative (think beyond the literal and the obvious.) Did you think of these ideas?</vt:lpstr>
      <vt:lpstr>Let’s Read the Poem!</vt:lpstr>
      <vt:lpstr>Analysis</vt:lpstr>
      <vt:lpstr>Watch this video</vt:lpstr>
      <vt:lpstr>Final Reflection</vt:lpstr>
      <vt:lpstr>Extension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Belfast Confetti</dc:title>
  <dc:creator>Miss Riggs</dc:creator>
  <cp:lastModifiedBy>Miss Riggs</cp:lastModifiedBy>
  <cp:revision>9</cp:revision>
  <dcterms:created xsi:type="dcterms:W3CDTF">2020-04-08T14:07:21Z</dcterms:created>
  <dcterms:modified xsi:type="dcterms:W3CDTF">2020-05-04T12:30:32Z</dcterms:modified>
</cp:coreProperties>
</file>